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8" r:id="rId5"/>
    <p:sldMasterId id="2147483680" r:id="rId6"/>
  </p:sldMasterIdLst>
  <p:notesMasterIdLst>
    <p:notesMasterId r:id="rId17"/>
  </p:notesMasterIdLst>
  <p:handoutMasterIdLst>
    <p:handoutMasterId r:id="rId18"/>
  </p:handoutMasterIdLst>
  <p:sldIdLst>
    <p:sldId id="283" r:id="rId7"/>
    <p:sldId id="321" r:id="rId8"/>
    <p:sldId id="518" r:id="rId9"/>
    <p:sldId id="529" r:id="rId10"/>
    <p:sldId id="514" r:id="rId11"/>
    <p:sldId id="524" r:id="rId12"/>
    <p:sldId id="521" r:id="rId13"/>
    <p:sldId id="531" r:id="rId14"/>
    <p:sldId id="532" r:id="rId15"/>
    <p:sldId id="525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64" userDrawn="1">
          <p15:clr>
            <a:srgbClr val="A4A3A4"/>
          </p15:clr>
        </p15:guide>
        <p15:guide id="5" pos="5568" userDrawn="1">
          <p15:clr>
            <a:srgbClr val="A4A3A4"/>
          </p15:clr>
        </p15:guide>
        <p15:guide id="7" orient="horz" pos="528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orient="horz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6600"/>
    <a:srgbClr val="0000FF"/>
    <a:srgbClr val="D0D8E8"/>
    <a:srgbClr val="FFE389"/>
    <a:srgbClr val="E9EDF4"/>
    <a:srgbClr val="F2F2F2"/>
    <a:srgbClr val="EAEAEA"/>
    <a:srgbClr val="FFFFCC"/>
    <a:srgbClr val="D0D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928" autoAdjust="0"/>
    <p:restoredTop sz="99874" autoAdjust="0"/>
  </p:normalViewPr>
  <p:slideViewPr>
    <p:cSldViewPr snapToGrid="0" snapToObjects="1">
      <p:cViewPr varScale="1">
        <p:scale>
          <a:sx n="114" d="100"/>
          <a:sy n="114" d="100"/>
        </p:scale>
        <p:origin x="2214" y="108"/>
      </p:cViewPr>
      <p:guideLst>
        <p:guide pos="264"/>
        <p:guide pos="5568"/>
        <p:guide orient="horz" pos="528"/>
        <p:guide pos="2880"/>
        <p:guide orient="horz"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-3324" y="-96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6D92D2-0383-42D3-94CE-55F231D1D9A8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DFF19F-CEB1-45B0-B306-0E86B6472A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5040BC-97EC-43B8-B000-FC83892FF42E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E1B05F-BFA7-4FE0-B293-2ABF6C6CD0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4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STORY:</a:t>
            </a:r>
            <a:r>
              <a:rPr lang="en-US" b="1" u="sng" baseline="0" dirty="0"/>
              <a:t>  </a:t>
            </a:r>
          </a:p>
          <a:p>
            <a:r>
              <a:rPr lang="en-US" b="1" baseline="0" dirty="0"/>
              <a:t>Here’s a little bit about us, our focus, and our commitment.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6BDC5-AE2A-49E9-80DA-70CA067DE19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1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12894" y="3429000"/>
            <a:ext cx="4495800" cy="685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Meeting with City, State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312894" y="4114800"/>
            <a:ext cx="4495800" cy="685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Month Date, Year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ist and Pictur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92369"/>
            <a:ext cx="8305800" cy="428766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400" b="1" baseline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Text Block Headline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3600" b="1" baseline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Headline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57200" y="5605132"/>
            <a:ext cx="8142288" cy="457200"/>
          </a:xfrm>
          <a:prstGeom prst="rect">
            <a:avLst/>
          </a:prstGeom>
          <a:solidFill>
            <a:srgbClr val="00B050">
              <a:alpha val="10000"/>
            </a:srgb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takeaway here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7200" y="1600200"/>
            <a:ext cx="8305800" cy="3352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Calibri" pitchFamily="34" charset="0"/>
              <a:buChar char="—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4">
                  <a:lumMod val="7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4">
                  <a:lumMod val="75000"/>
                </a:schemeClr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4">
                  <a:lumMod val="75000"/>
                </a:schemeClr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94560" y="643689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6E3E9B-9C49-4FE3-B7EC-99E410927062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7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E1D-C656-46B9-873B-245F989E5D60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3D38-C024-4FEE-955B-FF5ABA14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24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E1D-C656-46B9-873B-245F989E5D60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3D38-C024-4FEE-955B-FF5ABA14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46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E1D-C656-46B9-873B-245F989E5D60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3D38-C024-4FEE-955B-FF5ABA14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8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E1D-C656-46B9-873B-245F989E5D60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3D38-C024-4FEE-955B-FF5ABA14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2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E1D-C656-46B9-873B-245F989E5D60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3D38-C024-4FEE-955B-FF5ABA14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0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E1D-C656-46B9-873B-245F989E5D60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3D38-C024-4FEE-955B-FF5ABA14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3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E1D-C656-46B9-873B-245F989E5D60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3D38-C024-4FEE-955B-FF5ABA14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18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E1D-C656-46B9-873B-245F989E5D60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3D38-C024-4FEE-955B-FF5ABA14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99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E1D-C656-46B9-873B-245F989E5D60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3D38-C024-4FEE-955B-FF5ABA14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0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594560" y="643689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6E3E9B-9C49-4FE3-B7EC-99E410927062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3200" b="1" baseline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Headline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1447800"/>
            <a:ext cx="8142194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Calibri" pitchFamily="34" charset="0"/>
              <a:buChar char="—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4">
                  <a:lumMod val="7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4">
                  <a:lumMod val="75000"/>
                </a:schemeClr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4">
                  <a:lumMod val="75000"/>
                </a:schemeClr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8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E1D-C656-46B9-873B-245F989E5D60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3D38-C024-4FEE-955B-FF5ABA14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75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E1D-C656-46B9-873B-245F989E5D60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3D38-C024-4FEE-955B-FF5ABA14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1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7397-BC85-49E6-9D73-F88419A05CAD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3E9-3170-4600-A4D5-CDA157C97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63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7397-BC85-49E6-9D73-F88419A05CAD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3E9-3170-4600-A4D5-CDA157C97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76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7397-BC85-49E6-9D73-F88419A05CAD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3E9-3170-4600-A4D5-CDA157C97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82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7397-BC85-49E6-9D73-F88419A05CAD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3E9-3170-4600-A4D5-CDA157C97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49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7397-BC85-49E6-9D73-F88419A05CAD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3E9-3170-4600-A4D5-CDA157C97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54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7397-BC85-49E6-9D73-F88419A05CAD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3E9-3170-4600-A4D5-CDA157C97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40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7397-BC85-49E6-9D73-F88419A05CAD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3E9-3170-4600-A4D5-CDA157C97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00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7397-BC85-49E6-9D73-F88419A05CAD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3E9-3170-4600-A4D5-CDA157C97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Slide With N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594560" y="643689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6E3E9B-9C49-4FE3-B7EC-99E410927062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3200" b="1" baseline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Headline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1447800"/>
            <a:ext cx="8142194" cy="1545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Calibri" pitchFamily="34" charset="0"/>
              <a:buChar char="—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4">
                  <a:lumMod val="75000"/>
                </a:schemeClr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57200" y="5605132"/>
            <a:ext cx="8142288" cy="457200"/>
          </a:xfrm>
          <a:prstGeom prst="rect">
            <a:avLst/>
          </a:prstGeom>
          <a:solidFill>
            <a:srgbClr val="00B050">
              <a:alpha val="10000"/>
            </a:srgb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takeaway here</a:t>
            </a:r>
          </a:p>
        </p:txBody>
      </p:sp>
    </p:spTree>
    <p:extLst>
      <p:ext uri="{BB962C8B-B14F-4D97-AF65-F5344CB8AC3E}">
        <p14:creationId xmlns:p14="http://schemas.microsoft.com/office/powerpoint/2010/main" val="304841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7397-BC85-49E6-9D73-F88419A05CAD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3E9-3170-4600-A4D5-CDA157C97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8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7397-BC85-49E6-9D73-F88419A05CAD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3E9-3170-4600-A4D5-CDA157C97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00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7397-BC85-49E6-9D73-F88419A05CAD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3E9-3170-4600-A4D5-CDA157C97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5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Slid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594560" y="643689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6E3E9B-9C49-4FE3-B7EC-99E410927062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3200" b="1" baseline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Headline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90600"/>
            <a:ext cx="8305800" cy="428766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400" b="1" baseline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Text Block Headline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1447800"/>
            <a:ext cx="8142194" cy="268996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Calibri" pitchFamily="34" charset="0"/>
              <a:buChar char="—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4">
                  <a:lumMod val="75000"/>
                </a:schemeClr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Bulleted Lists N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3200" b="1" baseline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Headline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57200" y="5605132"/>
            <a:ext cx="8142288" cy="457200"/>
          </a:xfrm>
          <a:prstGeom prst="rect">
            <a:avLst/>
          </a:prstGeom>
          <a:solidFill>
            <a:srgbClr val="00B050">
              <a:alpha val="10000"/>
            </a:srgb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takeaway here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7200" y="1447800"/>
            <a:ext cx="3951194" cy="302236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Calibri" pitchFamily="34" charset="0"/>
              <a:buChar char="—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4">
                  <a:lumMod val="75000"/>
                </a:schemeClr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1447800"/>
            <a:ext cx="3951194" cy="302236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Calibri" pitchFamily="34" charset="0"/>
              <a:buChar char="—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4">
                  <a:lumMod val="75000"/>
                </a:schemeClr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594560" y="643689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6E3E9B-9C49-4FE3-B7EC-99E410927062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Bulleted List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90600"/>
            <a:ext cx="4038600" cy="428766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 b="1" baseline="0">
                <a:solidFill>
                  <a:schemeClr val="accent4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Large List Headline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8200" y="990600"/>
            <a:ext cx="4038600" cy="428766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 b="1" baseline="0">
                <a:solidFill>
                  <a:schemeClr val="accent4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Large List Headline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3200" b="1" baseline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Headline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7200" y="1447800"/>
            <a:ext cx="3951194" cy="339169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Calibri" pitchFamily="34" charset="0"/>
              <a:buChar char="—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4">
                  <a:lumMod val="75000"/>
                </a:schemeClr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1447800"/>
            <a:ext cx="3951194" cy="339169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Calibri" pitchFamily="34" charset="0"/>
              <a:buChar char="—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4">
                  <a:lumMod val="75000"/>
                </a:schemeClr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94560" y="643689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6E3E9B-9C49-4FE3-B7EC-99E410927062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and Pictur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90600"/>
            <a:ext cx="8229600" cy="428766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400" b="1" baseline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Text Block Headline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4"/>
          </p:nvPr>
        </p:nvSpPr>
        <p:spPr>
          <a:xfrm>
            <a:off x="4648200" y="1447800"/>
            <a:ext cx="40386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3200" b="1" baseline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Headline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57200" y="5605132"/>
            <a:ext cx="8142288" cy="457200"/>
          </a:xfrm>
          <a:prstGeom prst="rect">
            <a:avLst/>
          </a:prstGeom>
          <a:solidFill>
            <a:srgbClr val="00B050">
              <a:alpha val="10000"/>
            </a:srgb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takeaway here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7200" y="1447800"/>
            <a:ext cx="3951194" cy="339169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Calibri" pitchFamily="34" charset="0"/>
              <a:buChar char="—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4">
                  <a:lumMod val="75000"/>
                </a:schemeClr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594560" y="643689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6E3E9B-9C49-4FE3-B7EC-99E410927062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Three List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90600"/>
            <a:ext cx="8229600" cy="428766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400" b="1" baseline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Text Block Headline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3200" b="1" baseline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Headline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7200" y="2438400"/>
            <a:ext cx="2590800" cy="2123658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Calibri" pitchFamily="34" charset="0"/>
              <a:buChar char="—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4">
                  <a:lumMod val="75000"/>
                </a:schemeClr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3276600" y="2438400"/>
            <a:ext cx="2590800" cy="2123658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Calibri" pitchFamily="34" charset="0"/>
              <a:buChar char="—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4">
                  <a:lumMod val="75000"/>
                </a:schemeClr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2438400"/>
            <a:ext cx="2590800" cy="2123658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Calibri" pitchFamily="34" charset="0"/>
              <a:buChar char="—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4">
                  <a:lumMod val="75000"/>
                </a:schemeClr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4">
                  <a:lumMod val="7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594560" y="643689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6E3E9B-9C49-4FE3-B7EC-99E410927062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457200" y="1452282"/>
            <a:ext cx="2590800" cy="75751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23" hasCustomPrompt="1"/>
          </p:nvPr>
        </p:nvSpPr>
        <p:spPr>
          <a:xfrm>
            <a:off x="3276600" y="1447800"/>
            <a:ext cx="2590800" cy="75751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24" hasCustomPrompt="1"/>
          </p:nvPr>
        </p:nvSpPr>
        <p:spPr>
          <a:xfrm>
            <a:off x="6088924" y="1447800"/>
            <a:ext cx="2590800" cy="75751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66800"/>
            <a:ext cx="8382000" cy="464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3200" b="1" baseline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Headline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94560" y="643689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6E3E9B-9C49-4FE3-B7EC-99E410927062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282" y="6670675"/>
            <a:ext cx="153086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Copyright © 2017 WasteZero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4" r:id="rId4"/>
    <p:sldLayoutId id="2147483663" r:id="rId5"/>
    <p:sldLayoutId id="2147483651" r:id="rId6"/>
    <p:sldLayoutId id="2147483652" r:id="rId7"/>
    <p:sldLayoutId id="2147483655" r:id="rId8"/>
    <p:sldLayoutId id="2147483657" r:id="rId9"/>
    <p:sldLayoutId id="2147483667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6E1D-C656-46B9-873B-245F989E5D60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B3D38-C024-4FEE-955B-FF5ABA14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37397-BC85-49E6-9D73-F88419A05CAD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553E9-3170-4600-A4D5-CDA157C97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5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438" y="3548175"/>
            <a:ext cx="8488362" cy="164461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WasteZero® Trash Bag Fundraising Program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665514" y="4630723"/>
            <a:ext cx="5812972" cy="838899"/>
          </a:xfrm>
        </p:spPr>
        <p:txBody>
          <a:bodyPr/>
          <a:lstStyle/>
          <a:p>
            <a:r>
              <a:rPr lang="en-US" sz="24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1763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10885" y="1387083"/>
            <a:ext cx="3352115" cy="39038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858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949" y="1578631"/>
            <a:ext cx="1489995" cy="2330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99312" y="3943561"/>
            <a:ext cx="31572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/>
          </a:p>
          <a:p>
            <a:pPr algn="ctr"/>
            <a:r>
              <a:rPr lang="en-US" sz="1300" b="1" dirty="0"/>
              <a:t>For More Information, Contact:</a:t>
            </a:r>
          </a:p>
          <a:p>
            <a:pPr algn="ctr"/>
            <a:r>
              <a:rPr lang="en-US" sz="1300" b="1" dirty="0"/>
              <a:t>Dennis Wise</a:t>
            </a:r>
          </a:p>
          <a:p>
            <a:pPr algn="ctr"/>
            <a:r>
              <a:rPr lang="en-US" sz="1300" b="1" dirty="0"/>
              <a:t>dwise@wastezero.com</a:t>
            </a:r>
          </a:p>
          <a:p>
            <a:pPr algn="ctr"/>
            <a:r>
              <a:rPr lang="en-US" sz="1300" b="1" dirty="0"/>
              <a:t>Office: 919.322.1228</a:t>
            </a:r>
          </a:p>
          <a:p>
            <a:pPr algn="ctr"/>
            <a:r>
              <a:rPr lang="en-US" sz="1300" b="1" dirty="0"/>
              <a:t>Cell: 919.796.9221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89801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On her TV series, </a:t>
            </a:r>
            <a:r>
              <a:rPr lang="en-US" b="1" i="1" dirty="0"/>
              <a:t>Simple Living with Wanda Urbanska, </a:t>
            </a:r>
            <a:r>
              <a:rPr lang="en-US" b="1" dirty="0"/>
              <a:t>she defines simple living as anchored by four principles: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750390"/>
            <a:ext cx="3663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000" dirty="0"/>
              <a:t>Environmental stewardship</a:t>
            </a:r>
          </a:p>
          <a:p>
            <a:pPr marL="342900" lvl="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000" dirty="0"/>
              <a:t>Thoughtful consumption</a:t>
            </a:r>
          </a:p>
          <a:p>
            <a:pPr marL="342900" lvl="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000" dirty="0"/>
              <a:t>Community involvement</a:t>
            </a:r>
          </a:p>
          <a:p>
            <a:pPr marL="342900" lvl="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000" dirty="0"/>
              <a:t>Financial responsibility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96956"/>
            <a:ext cx="8534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The WasteZero® trash bag fundraising program offers scouts a chance to combine 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all of these ideals into one terrific fundraising program. </a:t>
            </a:r>
          </a:p>
        </p:txBody>
      </p:sp>
    </p:spTree>
    <p:extLst>
      <p:ext uri="{BB962C8B-B14F-4D97-AF65-F5344CB8AC3E}">
        <p14:creationId xmlns:p14="http://schemas.microsoft.com/office/powerpoint/2010/main" val="7154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5438" y="46655"/>
            <a:ext cx="8437562" cy="6858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Today’s Topics</a:t>
            </a:r>
          </a:p>
        </p:txBody>
      </p:sp>
      <p:sp>
        <p:nvSpPr>
          <p:cNvPr id="5" name="Oval 4"/>
          <p:cNvSpPr/>
          <p:nvPr/>
        </p:nvSpPr>
        <p:spPr>
          <a:xfrm>
            <a:off x="697925" y="1485396"/>
            <a:ext cx="365760" cy="36576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0652" y="1465137"/>
            <a:ext cx="38617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lang="en-US" sz="2000" dirty="0"/>
              <a:t>About WasteZero®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Why This Program Works for Scouts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Customers Love the Product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Complete Sales Support 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Pricing &amp; Profits</a:t>
            </a:r>
          </a:p>
          <a:p>
            <a:pPr>
              <a:spcBef>
                <a:spcPts val="2400"/>
              </a:spcBef>
            </a:pPr>
            <a:endParaRPr lang="en-US" sz="2000" dirty="0"/>
          </a:p>
          <a:p>
            <a:pPr>
              <a:spcBef>
                <a:spcPts val="2400"/>
              </a:spcBef>
            </a:pP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697925" y="2093101"/>
            <a:ext cx="365760" cy="36576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97925" y="2700806"/>
            <a:ext cx="365760" cy="36576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97925" y="3308511"/>
            <a:ext cx="365760" cy="36576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697925" y="3916216"/>
            <a:ext cx="365760" cy="36576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0501" y="1698770"/>
            <a:ext cx="3993159" cy="29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4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27025" y="76200"/>
            <a:ext cx="8448675" cy="685800"/>
          </a:xfrm>
        </p:spPr>
        <p:txBody>
          <a:bodyPr/>
          <a:lstStyle/>
          <a:p>
            <a:r>
              <a:rPr lang="en-US" sz="2400" dirty="0"/>
              <a:t>       </a:t>
            </a:r>
            <a:r>
              <a:rPr lang="en-US" sz="2400" dirty="0">
                <a:solidFill>
                  <a:schemeClr val="tx1"/>
                </a:solidFill>
              </a:rPr>
              <a:t>About WasteZero®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/>
        </p:nvSpPr>
        <p:spPr>
          <a:xfrm>
            <a:off x="320508" y="1012768"/>
            <a:ext cx="8489949" cy="44397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82880" bIns="91440" anchor="t">
            <a:noAutofit/>
          </a:bodyPr>
          <a:lstStyle/>
          <a:p>
            <a:pPr marL="233363" indent="-233363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Founded in 1991,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WasteZero® is on a mission to cut the trash in half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across the US.</a:t>
            </a:r>
          </a:p>
          <a:p>
            <a:pPr marL="233363" indent="-233363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WasteZero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certified B Corp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meeting rigorous social and environmental standards.</a:t>
            </a:r>
          </a:p>
          <a:p>
            <a:pPr marL="233363" indent="-233363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are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leader in helping cities and towns reduce waste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save money through innovative waste reduction programs.</a:t>
            </a:r>
          </a:p>
          <a:p>
            <a:pPr marL="233363" indent="-233363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support our programs, we</a:t>
            </a:r>
          </a:p>
          <a:p>
            <a:pPr marL="685800" lvl="1" indent="-22860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 a plastic bag manufacturing plant in Hemingway, SC, which uses recycled materials to make plastic bags for a range of specialized uses</a:t>
            </a:r>
          </a:p>
          <a:p>
            <a:pPr marL="685800" lvl="1" indent="-22860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our work involves helping nonprofit organizations use trash and recycling bags for fundraising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3074" name="Picture 8" descr="Displaying 2015-BFTW-Environment-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99" y="-61594"/>
            <a:ext cx="1951183" cy="93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21357" y="241436"/>
            <a:ext cx="365760" cy="36576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433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5817" y="76200"/>
            <a:ext cx="8053383" cy="6858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Why Trash Bags Work for Fundraising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7178" y="2291563"/>
            <a:ext cx="2786063" cy="371555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6078" y="2441180"/>
            <a:ext cx="27717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1. Product Everyone Needs</a:t>
            </a:r>
          </a:p>
          <a:p>
            <a:endParaRPr lang="en-US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 product that everyone needs and uses daily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Great for large orders, repeat orders, &amp; friends &amp; family sales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Supporters can purchase in quantity for their businesses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164714" y="2900360"/>
            <a:ext cx="2900365" cy="3179735"/>
            <a:chOff x="3150426" y="2828920"/>
            <a:chExt cx="2900365" cy="3179735"/>
          </a:xfrm>
        </p:grpSpPr>
        <p:sp>
          <p:nvSpPr>
            <p:cNvPr id="18" name="Rounded Rectangle 17"/>
            <p:cNvSpPr/>
            <p:nvPr/>
          </p:nvSpPr>
          <p:spPr>
            <a:xfrm>
              <a:off x="3150426" y="2828920"/>
              <a:ext cx="2786063" cy="317973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64705" y="3045425"/>
              <a:ext cx="288608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2. Eco-friendly Product </a:t>
              </a:r>
            </a:p>
            <a:p>
              <a:endParaRPr lang="en-US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233363" indent="-233363">
                <a:buFont typeface="Arial" panose="020B0604020202020204" pitchFamily="34" charset="0"/>
                <a:buChar char="•"/>
              </a:pPr>
              <a:r>
                <a:rPr lang="en-US" dirty="0"/>
                <a:t>Made in the USA from at least 50% recycled content </a:t>
              </a:r>
            </a:p>
            <a:p>
              <a:endParaRPr lang="en-US" dirty="0"/>
            </a:p>
            <a:p>
              <a:pPr marL="233363" indent="-233363">
                <a:buFont typeface="Arial" panose="020B0604020202020204" pitchFamily="34" charset="0"/>
                <a:buChar char="•"/>
              </a:pPr>
              <a:r>
                <a:rPr lang="en-US" dirty="0"/>
                <a:t>Offered with minimal packaging 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421357" y="241436"/>
            <a:ext cx="365760" cy="36576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357204" y="951699"/>
            <a:ext cx="8615433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72388">
            <a:off x="6628977" y="1688669"/>
            <a:ext cx="305202" cy="5323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746199">
            <a:off x="8183932" y="1395478"/>
            <a:ext cx="495017" cy="8634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41870">
            <a:off x="8182536" y="3043505"/>
            <a:ext cx="392862" cy="8957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65813">
            <a:off x="6576163" y="2961723"/>
            <a:ext cx="426836" cy="9731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72388">
            <a:off x="6536862" y="1748602"/>
            <a:ext cx="336533" cy="4396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325" y="1674116"/>
            <a:ext cx="390124" cy="1743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7" y="889234"/>
            <a:ext cx="1858498" cy="1355457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6101678" y="3551948"/>
            <a:ext cx="2774215" cy="253567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23991" y="3684526"/>
            <a:ext cx="27295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3. Keep America Clean </a:t>
            </a:r>
          </a:p>
          <a:p>
            <a:pPr algn="ctr"/>
            <a:r>
              <a:rPr lang="en-US" b="1" dirty="0"/>
              <a:t>&amp; Green</a:t>
            </a:r>
          </a:p>
          <a:p>
            <a:pPr algn="ctr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Aligned with Scouting principles of keeping America clean &amp; green, leaving the world better &amp; cleaner</a:t>
            </a:r>
          </a:p>
          <a:p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4165" y="1099446"/>
            <a:ext cx="2017259" cy="1512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991" y="1225855"/>
            <a:ext cx="2589766" cy="191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270"/>
            <a:ext cx="8534400" cy="685800"/>
          </a:xfrm>
        </p:spPr>
        <p:txBody>
          <a:bodyPr/>
          <a:lstStyle/>
          <a:p>
            <a:r>
              <a:rPr lang="en-US" sz="2400" dirty="0"/>
              <a:t>       </a:t>
            </a:r>
            <a:r>
              <a:rPr lang="en-US" sz="2400" dirty="0">
                <a:solidFill>
                  <a:schemeClr val="tx1"/>
                </a:solidFill>
              </a:rPr>
              <a:t>Customers Love the Product 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07558" y="867552"/>
            <a:ext cx="5310664" cy="2523768"/>
          </a:xfrm>
          <a:noFill/>
          <a:ln>
            <a:noFill/>
          </a:ln>
        </p:spPr>
        <p:txBody>
          <a:bodyPr/>
          <a:lstStyle/>
          <a:p>
            <a:pPr marL="228600" indent="-2286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Made in the USA </a:t>
            </a:r>
            <a:r>
              <a:rPr lang="en-US" sz="1400" dirty="0">
                <a:solidFill>
                  <a:schemeClr val="tx1"/>
                </a:solidFill>
              </a:rPr>
              <a:t>with </a:t>
            </a:r>
            <a:r>
              <a:rPr lang="en-US" sz="1400" b="1" dirty="0">
                <a:solidFill>
                  <a:schemeClr val="tx1"/>
                </a:solidFill>
              </a:rPr>
              <a:t>Recycled Content</a:t>
            </a:r>
          </a:p>
          <a:p>
            <a:pPr marL="228600" indent="-2286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Affordably priced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closer to standard retail than many fundraising products</a:t>
            </a:r>
          </a:p>
          <a:p>
            <a:pPr marL="228600" indent="-2286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Convenient drawstring closure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most popular sizes</a:t>
            </a:r>
          </a:p>
          <a:p>
            <a:pPr marL="228600" indent="-2286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Linear Low-Density Polyethylene (LLDPE)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strong 3-ply construction</a:t>
            </a:r>
          </a:p>
          <a:p>
            <a:pPr marL="228600" indent="-2286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Package: 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Roll in clear plastic sleeve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printed insert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832" y="1428741"/>
            <a:ext cx="3615188" cy="2788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12" y="191610"/>
            <a:ext cx="402371" cy="499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420" y="3504802"/>
            <a:ext cx="3482007" cy="26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0660" y="1171902"/>
            <a:ext cx="8408062" cy="4938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7591" y="878142"/>
            <a:ext cx="748923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349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2017 Trash Bag Fundraising Program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419546" y="1305083"/>
            <a:ext cx="1928460" cy="1313716"/>
            <a:chOff x="311937" y="1103259"/>
            <a:chExt cx="1921933" cy="1673805"/>
          </a:xfrm>
        </p:grpSpPr>
        <p:sp>
          <p:nvSpPr>
            <p:cNvPr id="36" name="TextBox 35"/>
            <p:cNvSpPr txBox="1"/>
            <p:nvPr/>
          </p:nvSpPr>
          <p:spPr>
            <a:xfrm>
              <a:off x="311937" y="1103259"/>
              <a:ext cx="1921933" cy="109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tIns="91440" bIns="91440" rtlCol="0">
              <a:noAutofit/>
            </a:bodyPr>
            <a:lstStyle/>
            <a:p>
              <a:pPr algn="ctr"/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1937" y="2202184"/>
              <a:ext cx="1921933" cy="574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tIns="91440" bIns="91440" rtlCol="0" anchor="ctr">
              <a:noAutofit/>
            </a:bodyPr>
            <a:lstStyle/>
            <a:p>
              <a:pPr algn="ctr"/>
              <a:r>
                <a:rPr lang="en-US" sz="1400" b="1" dirty="0"/>
                <a:t>Preparing &amp; Motivating Your Sales Team</a:t>
              </a:r>
            </a:p>
          </p:txBody>
        </p:sp>
        <p:pic>
          <p:nvPicPr>
            <p:cNvPr id="38" name="Picture 6" descr="https://d2cu3n3kl6hbmr.cloudfront.net/s3fs-public/G4L-Icon-Motivation.png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455" y="1186199"/>
              <a:ext cx="979967" cy="979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Box 38"/>
          <p:cNvSpPr txBox="1"/>
          <p:nvPr/>
        </p:nvSpPr>
        <p:spPr>
          <a:xfrm>
            <a:off x="5583095" y="1539764"/>
            <a:ext cx="1732205" cy="625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Sales Tracker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Selling Tip Sheets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6806" y="2708341"/>
            <a:ext cx="743002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Selling Strategies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29843" y="3113418"/>
            <a:ext cx="1792587" cy="1555084"/>
            <a:chOff x="2510143" y="1103259"/>
            <a:chExt cx="1921933" cy="1673805"/>
          </a:xfrm>
        </p:grpSpPr>
        <p:sp>
          <p:nvSpPr>
            <p:cNvPr id="42" name="TextBox 41"/>
            <p:cNvSpPr txBox="1"/>
            <p:nvPr/>
          </p:nvSpPr>
          <p:spPr>
            <a:xfrm>
              <a:off x="2510143" y="1103259"/>
              <a:ext cx="1921933" cy="109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tIns="91440" bIns="91440" rtlCol="0">
              <a:noAutofit/>
            </a:bodyPr>
            <a:lstStyle/>
            <a:p>
              <a:pPr algn="ctr"/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3" name="Picture 2" descr="http://cadesboards.com/wp-content/uploads/2013/01/sale-today-copy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630" y="1170552"/>
              <a:ext cx="946753" cy="946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2510143" y="2202184"/>
              <a:ext cx="1921933" cy="574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tIns="91440" bIns="91440" rtlCol="0" anchor="ctr">
              <a:noAutofit/>
            </a:bodyPr>
            <a:lstStyle/>
            <a:p>
              <a:pPr algn="ctr"/>
              <a:r>
                <a:rPr lang="en-US" sz="1400" b="1" dirty="0"/>
                <a:t>“Show &amp; Sell” Events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69471" y="4750826"/>
            <a:ext cx="2165593" cy="943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Sales Banner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Parking Lot / Yard Signs</a:t>
            </a:r>
          </a:p>
          <a:p>
            <a:pPr>
              <a:spcBef>
                <a:spcPts val="800"/>
              </a:spcBef>
            </a:pPr>
            <a:endParaRPr lang="en-US" sz="1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640656" y="3108586"/>
            <a:ext cx="1838660" cy="1582454"/>
            <a:chOff x="4752696" y="1103259"/>
            <a:chExt cx="1921933" cy="1673805"/>
          </a:xfrm>
        </p:grpSpPr>
        <p:sp>
          <p:nvSpPr>
            <p:cNvPr id="47" name="TextBox 46"/>
            <p:cNvSpPr txBox="1"/>
            <p:nvPr/>
          </p:nvSpPr>
          <p:spPr>
            <a:xfrm>
              <a:off x="4752696" y="1103259"/>
              <a:ext cx="1921933" cy="109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tIns="91440" bIns="91440" rtlCol="0">
              <a:noAutofit/>
            </a:bodyPr>
            <a:lstStyle/>
            <a:p>
              <a:pPr algn="ctr"/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52696" y="2202184"/>
              <a:ext cx="1921933" cy="574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tIns="91440" bIns="91440" rtlCol="0" anchor="ctr">
              <a:noAutofit/>
            </a:bodyPr>
            <a:lstStyle/>
            <a:p>
              <a:pPr algn="ctr"/>
              <a:r>
                <a:rPr lang="en-US" sz="1400" b="1" dirty="0"/>
                <a:t>Personal Selling</a:t>
              </a:r>
            </a:p>
          </p:txBody>
        </p:sp>
        <p:pic>
          <p:nvPicPr>
            <p:cNvPr id="49" name="Picture 4" descr="http://www.suttonhousingpartnership.org.uk/Images/Logos/Door-Knock-Icon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313" y="1170552"/>
              <a:ext cx="1284699" cy="98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49"/>
          <p:cNvSpPr txBox="1"/>
          <p:nvPr/>
        </p:nvSpPr>
        <p:spPr>
          <a:xfrm>
            <a:off x="3567467" y="4780582"/>
            <a:ext cx="2015628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Order Forms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“Not at Home” Flyer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28531" y="4792188"/>
            <a:ext cx="198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Sales Guide for Selling to Businesses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250675" y="3170903"/>
            <a:ext cx="1934121" cy="1513722"/>
            <a:chOff x="6891867" y="1103259"/>
            <a:chExt cx="1921933" cy="1673805"/>
          </a:xfrm>
        </p:grpSpPr>
        <p:sp>
          <p:nvSpPr>
            <p:cNvPr id="53" name="TextBox 52"/>
            <p:cNvSpPr txBox="1"/>
            <p:nvPr/>
          </p:nvSpPr>
          <p:spPr>
            <a:xfrm>
              <a:off x="6891867" y="1103259"/>
              <a:ext cx="1921933" cy="109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tIns="91440" bIns="91440" rtlCol="0">
              <a:noAutofit/>
            </a:bodyPr>
            <a:lstStyle/>
            <a:p>
              <a:pPr algn="ctr"/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891867" y="2202184"/>
              <a:ext cx="1921933" cy="574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tIns="91440" bIns="91440" rtlCol="0" anchor="ctr">
              <a:noAutofit/>
            </a:bodyPr>
            <a:lstStyle/>
            <a:p>
              <a:pPr algn="ctr"/>
              <a:r>
                <a:rPr lang="en-US" sz="1400" b="1" dirty="0"/>
                <a:t>Business Sales</a:t>
              </a:r>
            </a:p>
          </p:txBody>
        </p:sp>
        <p:pic>
          <p:nvPicPr>
            <p:cNvPr id="55" name="Picture 10" descr="http://www.mobileeaglemedia.com/wp-content/uploads/2015/06/icon-handshake-sales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467" y="1170552"/>
              <a:ext cx="956733" cy="95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806806" y="5555126"/>
            <a:ext cx="74300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 of these materials will be delivered to your Bagadier General™ </a:t>
            </a:r>
          </a:p>
          <a:p>
            <a:r>
              <a:rPr lang="en-US" dirty="0"/>
              <a:t>to make selling efforts a resounding success!</a:t>
            </a:r>
          </a:p>
        </p:txBody>
      </p:sp>
      <p:sp>
        <p:nvSpPr>
          <p:cNvPr id="57" name="Right Brace 56"/>
          <p:cNvSpPr/>
          <p:nvPr/>
        </p:nvSpPr>
        <p:spPr>
          <a:xfrm rot="5400000">
            <a:off x="4420040" y="1677736"/>
            <a:ext cx="232550" cy="74010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845392" y="76200"/>
            <a:ext cx="7899400" cy="6858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Complete Sales Support Every Step of the Way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Selling Kit</a:t>
            </a: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1357" y="241436"/>
            <a:ext cx="365760" cy="36576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9697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845392" y="76200"/>
            <a:ext cx="7899400" cy="6858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Complete Sales Support Every Step of the Way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Brochure and Order Forms</a:t>
            </a: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1357" y="241436"/>
            <a:ext cx="365760" cy="36576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26" y="1077843"/>
            <a:ext cx="3391373" cy="4534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00" y="1077842"/>
            <a:ext cx="3356837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3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55" y="76200"/>
            <a:ext cx="8271545" cy="6858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Pricing and Profits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Product Specifications List</a:t>
            </a:r>
            <a:endParaRPr lang="en-US" sz="2400" b="0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96236"/>
              </p:ext>
            </p:extLst>
          </p:nvPr>
        </p:nvGraphicFramePr>
        <p:xfrm>
          <a:off x="307719" y="3233973"/>
          <a:ext cx="8538647" cy="1799891"/>
        </p:xfrm>
        <a:graphic>
          <a:graphicData uri="http://schemas.openxmlformats.org/drawingml/2006/table">
            <a:tbl>
              <a:tblPr firstRow="1" bandRow="1"/>
              <a:tblGrid>
                <a:gridCol w="1681157">
                  <a:extLst>
                    <a:ext uri="{9D8B030D-6E8A-4147-A177-3AD203B41FA5}">
                      <a16:colId xmlns:a16="http://schemas.microsoft.com/office/drawing/2014/main" val="1575021937"/>
                    </a:ext>
                  </a:extLst>
                </a:gridCol>
                <a:gridCol w="618231">
                  <a:extLst>
                    <a:ext uri="{9D8B030D-6E8A-4147-A177-3AD203B41FA5}">
                      <a16:colId xmlns:a16="http://schemas.microsoft.com/office/drawing/2014/main" val="2450849250"/>
                    </a:ext>
                  </a:extLst>
                </a:gridCol>
                <a:gridCol w="997847">
                  <a:extLst>
                    <a:ext uri="{9D8B030D-6E8A-4147-A177-3AD203B41FA5}">
                      <a16:colId xmlns:a16="http://schemas.microsoft.com/office/drawing/2014/main" val="2191773001"/>
                    </a:ext>
                  </a:extLst>
                </a:gridCol>
                <a:gridCol w="610097">
                  <a:extLst>
                    <a:ext uri="{9D8B030D-6E8A-4147-A177-3AD203B41FA5}">
                      <a16:colId xmlns:a16="http://schemas.microsoft.com/office/drawing/2014/main" val="3070611162"/>
                    </a:ext>
                  </a:extLst>
                </a:gridCol>
                <a:gridCol w="661616">
                  <a:extLst>
                    <a:ext uri="{9D8B030D-6E8A-4147-A177-3AD203B41FA5}">
                      <a16:colId xmlns:a16="http://schemas.microsoft.com/office/drawing/2014/main" val="503440424"/>
                    </a:ext>
                  </a:extLst>
                </a:gridCol>
                <a:gridCol w="705001">
                  <a:extLst>
                    <a:ext uri="{9D8B030D-6E8A-4147-A177-3AD203B41FA5}">
                      <a16:colId xmlns:a16="http://schemas.microsoft.com/office/drawing/2014/main" val="3349709453"/>
                    </a:ext>
                  </a:extLst>
                </a:gridCol>
                <a:gridCol w="683309">
                  <a:extLst>
                    <a:ext uri="{9D8B030D-6E8A-4147-A177-3AD203B41FA5}">
                      <a16:colId xmlns:a16="http://schemas.microsoft.com/office/drawing/2014/main" val="503245329"/>
                    </a:ext>
                  </a:extLst>
                </a:gridCol>
                <a:gridCol w="715847">
                  <a:extLst>
                    <a:ext uri="{9D8B030D-6E8A-4147-A177-3AD203B41FA5}">
                      <a16:colId xmlns:a16="http://schemas.microsoft.com/office/drawing/2014/main" val="959365466"/>
                    </a:ext>
                  </a:extLst>
                </a:gridCol>
                <a:gridCol w="665919">
                  <a:extLst>
                    <a:ext uri="{9D8B030D-6E8A-4147-A177-3AD203B41FA5}">
                      <a16:colId xmlns:a16="http://schemas.microsoft.com/office/drawing/2014/main" val="2162364191"/>
                    </a:ext>
                  </a:extLst>
                </a:gridCol>
                <a:gridCol w="624776">
                  <a:extLst>
                    <a:ext uri="{9D8B030D-6E8A-4147-A177-3AD203B41FA5}">
                      <a16:colId xmlns:a16="http://schemas.microsoft.com/office/drawing/2014/main" val="2458263077"/>
                    </a:ext>
                  </a:extLst>
                </a:gridCol>
                <a:gridCol w="574847">
                  <a:extLst>
                    <a:ext uri="{9D8B030D-6E8A-4147-A177-3AD203B41FA5}">
                      <a16:colId xmlns:a16="http://schemas.microsoft.com/office/drawing/2014/main" val="1338265022"/>
                    </a:ext>
                  </a:extLst>
                </a:gridCol>
              </a:tblGrid>
              <a:tr h="6528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(gal.)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Dimensions &amp; Closure (in., WxH)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Gauge (mil)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Bags per roll 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Rolls per case 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Your price/</a:t>
                      </a:r>
                    </a:p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roll</a:t>
                      </a:r>
                    </a:p>
                  </a:txBody>
                  <a:tcPr marL="7516" marR="7516" marT="75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price/</a:t>
                      </a:r>
                    </a:p>
                    <a:p>
                      <a:pPr algn="l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roll</a:t>
                      </a:r>
                    </a:p>
                  </a:txBody>
                  <a:tcPr marL="7516" marR="7516" marT="75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Your profit/roll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 per case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9082"/>
                  </a:ext>
                </a:extLst>
              </a:tr>
              <a:tr h="65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990770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 Kitchen Bag #3788</a:t>
                      </a:r>
                    </a:p>
                  </a:txBody>
                  <a:tcPr marL="67643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24x27 Drawstring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Olive green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count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rolls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$2.95 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$10.00 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$7.05 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$59.00 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863434"/>
                  </a:ext>
                </a:extLst>
              </a:tr>
              <a:tr h="3278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 Kitchen Bag #3413</a:t>
                      </a:r>
                    </a:p>
                  </a:txBody>
                  <a:tcPr marL="67643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24x27 Drawstring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Olive green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count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rolls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$4.50 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$15.00 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$10.50 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$72.00 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97720"/>
                  </a:ext>
                </a:extLst>
              </a:tr>
              <a:tr h="352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Trash Bag #3414</a:t>
                      </a:r>
                    </a:p>
                  </a:txBody>
                  <a:tcPr marL="67643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30x35 Drawstring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count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rolls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$4.40 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$15.00 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$10.60 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$61.60 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22203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4735" y="5280702"/>
            <a:ext cx="73990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Each trash bag product will achieve the target contribution margin of 70%, 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making it the perfect supplement for popcorn sales.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272" y="954947"/>
            <a:ext cx="3129094" cy="1974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932" y="900328"/>
            <a:ext cx="3055461" cy="2136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9" y="985694"/>
            <a:ext cx="2578094" cy="19097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1357" y="241436"/>
            <a:ext cx="365760" cy="36576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170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19100" y="76200"/>
            <a:ext cx="8325692" cy="6858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Next Steps</a:t>
            </a: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8651" y="1731637"/>
            <a:ext cx="2120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Traditional 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" y="898010"/>
            <a:ext cx="8420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WasteZero® can help you explore multiple methods for selling product, including alternatives that minimize “door-to-door” selling by Scouts, if needed.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76532" y="1731637"/>
            <a:ext cx="225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Potential Alternatives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1357" y="2081235"/>
            <a:ext cx="3354785" cy="1816424"/>
            <a:chOff x="421357" y="2288265"/>
            <a:chExt cx="3354785" cy="1816424"/>
          </a:xfrm>
        </p:grpSpPr>
        <p:sp>
          <p:nvSpPr>
            <p:cNvPr id="6" name="Rectangle 5"/>
            <p:cNvSpPr/>
            <p:nvPr/>
          </p:nvSpPr>
          <p:spPr>
            <a:xfrm>
              <a:off x="421357" y="2288265"/>
              <a:ext cx="3354785" cy="18164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Image result for door to door selling ic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898" y="2450622"/>
              <a:ext cx="1148652" cy="11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296" y="2557996"/>
              <a:ext cx="933905" cy="933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33503" y="3524599"/>
              <a:ext cx="15264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Door-to-Door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48344" y="3524599"/>
              <a:ext cx="1781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“Show &amp; Sell”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69931" y="2081235"/>
            <a:ext cx="4869269" cy="1816424"/>
            <a:chOff x="3969931" y="2288265"/>
            <a:chExt cx="4869269" cy="1816424"/>
          </a:xfrm>
        </p:grpSpPr>
        <p:sp>
          <p:nvSpPr>
            <p:cNvPr id="20" name="Rectangle 19"/>
            <p:cNvSpPr/>
            <p:nvPr/>
          </p:nvSpPr>
          <p:spPr>
            <a:xfrm>
              <a:off x="3969931" y="2288265"/>
              <a:ext cx="4869269" cy="18164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Image result for direct mail icon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9397" y="2510302"/>
              <a:ext cx="1210933" cy="1029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e-mail icon 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071" y="2565591"/>
              <a:ext cx="918714" cy="91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telemarketing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848" y="2601503"/>
              <a:ext cx="846891" cy="84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185588" y="3524599"/>
              <a:ext cx="15264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E-Mail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07459" y="3524599"/>
              <a:ext cx="15264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Direct Mail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9335" y="3524599"/>
              <a:ext cx="15264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Telemarketing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21357" y="4406541"/>
            <a:ext cx="841784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/>
              <a:t>Collect your feedback and answer your questions.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/>
              <a:t>Determine level of interest.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/>
              <a:t>Determine if the Council would consider piloting any of the selling method above with units.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/>
              <a:t>If so, </a:t>
            </a:r>
            <a:r>
              <a:rPr lang="en-US" sz="1600" dirty="0" err="1"/>
              <a:t>WasteZero</a:t>
            </a:r>
            <a:r>
              <a:rPr lang="en-US" sz="1600" dirty="0"/>
              <a:t> will develop a proposal.</a:t>
            </a:r>
          </a:p>
        </p:txBody>
      </p:sp>
    </p:spTree>
    <p:extLst>
      <p:ext uri="{BB962C8B-B14F-4D97-AF65-F5344CB8AC3E}">
        <p14:creationId xmlns:p14="http://schemas.microsoft.com/office/powerpoint/2010/main" val="2116348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steZero Theme_112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531D662ADFD418A1EED7FFE75466C" ma:contentTypeVersion="0" ma:contentTypeDescription="Create a new document." ma:contentTypeScope="" ma:versionID="d512b68b38086f6a129fee2631ad171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EA0274-72D2-4AA1-A976-D88168602B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7ADE15-AC57-4562-8FB5-2B8FFF7F1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6D4ED4-B0C4-45D5-9641-DCFEB8523C94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WasteZero Theme_112112</Template>
  <TotalTime>13474</TotalTime>
  <Words>666</Words>
  <Application>Microsoft Office PowerPoint</Application>
  <PresentationFormat>On-screen Show (4:3)</PresentationFormat>
  <Paragraphs>144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WasteZero Theme_112112</vt:lpstr>
      <vt:lpstr>Custom Design</vt:lpstr>
      <vt:lpstr>1_Custom Design</vt:lpstr>
      <vt:lpstr>PowerPoint Presentation</vt:lpstr>
      <vt:lpstr>Today’s Topics</vt:lpstr>
      <vt:lpstr>       About WasteZero®</vt:lpstr>
      <vt:lpstr>Why Trash Bags Work for Fundraising</vt:lpstr>
      <vt:lpstr>       Customers Love the Product </vt:lpstr>
      <vt:lpstr>Complete Sales Support Every Step of the Way Selling Kit</vt:lpstr>
      <vt:lpstr>Complete Sales Support Every Step of the Way Brochure and Order Forms</vt:lpstr>
      <vt:lpstr>Pricing and Profits Product Specifications List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Labow</dc:creator>
  <cp:lastModifiedBy>Dennis Wise</cp:lastModifiedBy>
  <cp:revision>1088</cp:revision>
  <cp:lastPrinted>2017-05-04T16:06:38Z</cp:lastPrinted>
  <dcterms:created xsi:type="dcterms:W3CDTF">2012-12-26T15:46:43Z</dcterms:created>
  <dcterms:modified xsi:type="dcterms:W3CDTF">2018-07-16T19:49:07Z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0x010100433531D662ADFD418A1EED7FFE75466C</vt:lpwstr>
  </property>
</Properties>
</file>